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849B8-C4AA-4384-98FF-EBFECBCBD267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67544" y="94218"/>
            <a:ext cx="8424936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err="1">
                <a:solidFill>
                  <a:srgbClr val="7030A0"/>
                </a:solidFill>
              </a:rPr>
              <a:t>Lec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5                                                         4th stage</a:t>
            </a:r>
            <a:endParaRPr lang="en-US" sz="3200" b="1" dirty="0">
              <a:solidFill>
                <a:srgbClr val="7030A0"/>
              </a:solidFill>
            </a:endParaRPr>
          </a:p>
          <a:p>
            <a:pPr lvl="0"/>
            <a:endParaRPr lang="en-US" sz="3200" b="1" dirty="0" smtClean="0">
              <a:solidFill>
                <a:srgbClr val="C00000"/>
              </a:solidFill>
            </a:endParaRPr>
          </a:p>
          <a:p>
            <a:pPr lvl="0"/>
            <a:r>
              <a:rPr lang="en-US" sz="3200" b="1" dirty="0" smtClean="0">
                <a:solidFill>
                  <a:srgbClr val="C00000"/>
                </a:solidFill>
              </a:rPr>
              <a:t>Organic </a:t>
            </a:r>
            <a:r>
              <a:rPr lang="en-US" sz="3200" b="1" dirty="0">
                <a:solidFill>
                  <a:srgbClr val="C00000"/>
                </a:solidFill>
              </a:rPr>
              <a:t>Pharmaceutical  Chemistry </a:t>
            </a:r>
            <a:r>
              <a:rPr lang="en-US" sz="3200" b="1" dirty="0" smtClean="0">
                <a:solidFill>
                  <a:srgbClr val="C00000"/>
                </a:solidFill>
              </a:rPr>
              <a:t>III</a:t>
            </a:r>
            <a:endParaRPr lang="en-US" sz="3200" b="1" dirty="0">
              <a:solidFill>
                <a:srgbClr val="C00000"/>
              </a:solidFill>
            </a:endParaRPr>
          </a:p>
          <a:p>
            <a:pPr lvl="0"/>
            <a:r>
              <a:rPr lang="en-US" sz="3200" b="1" dirty="0">
                <a:solidFill>
                  <a:srgbClr val="C00000"/>
                </a:solidFill>
              </a:rPr>
              <a:t>                         </a:t>
            </a:r>
            <a:r>
              <a:rPr lang="en-US" sz="3200" b="1" dirty="0" smtClean="0">
                <a:solidFill>
                  <a:srgbClr val="C00000"/>
                </a:solidFill>
              </a:rPr>
              <a:t>2018-2019</a:t>
            </a:r>
          </a:p>
          <a:p>
            <a:pPr lvl="0"/>
            <a:endParaRPr lang="en-US" sz="3200" b="1" dirty="0" smtClean="0">
              <a:solidFill>
                <a:srgbClr val="C00000"/>
              </a:solidFill>
            </a:endParaRPr>
          </a:p>
          <a:p>
            <a:pPr lvl="0"/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Assist prof. </a:t>
            </a:r>
            <a:r>
              <a:rPr lang="en-US" sz="3200" b="1" dirty="0" err="1" smtClean="0">
                <a:solidFill>
                  <a:srgbClr val="002060"/>
                </a:solidFill>
                <a:cs typeface="Times New Roman"/>
              </a:rPr>
              <a:t>Dr.Rita</a:t>
            </a:r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 Sabah Elias</a:t>
            </a:r>
          </a:p>
          <a:p>
            <a:pPr lvl="0"/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College of Pharmacy, university of </a:t>
            </a:r>
            <a:r>
              <a:rPr lang="en-US" sz="3200" b="1" dirty="0" err="1" smtClean="0">
                <a:solidFill>
                  <a:srgbClr val="002060"/>
                </a:solidFill>
                <a:cs typeface="Times New Roman"/>
              </a:rPr>
              <a:t>Basrah</a:t>
            </a:r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 </a:t>
            </a:r>
          </a:p>
          <a:p>
            <a:pPr lvl="0"/>
            <a:endParaRPr lang="en-US" sz="3200" b="1" dirty="0" smtClean="0">
              <a:solidFill>
                <a:srgbClr val="002060"/>
              </a:solidFill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/>
                <a:cs typeface="Arial"/>
              </a:rPr>
              <a:t>Textbook of Organic medicinal and </a:t>
            </a:r>
            <a:r>
              <a:rPr lang="en-US" sz="3200" b="1" dirty="0" smtClean="0">
                <a:solidFill>
                  <a:srgbClr val="FF0000"/>
                </a:solidFill>
                <a:latin typeface="Times New Roman"/>
                <a:cs typeface="Arial"/>
              </a:rPr>
              <a:t>pharmaceutical 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Arial"/>
              </a:rPr>
              <a:t>chemistry </a:t>
            </a:r>
            <a:endParaRPr lang="en-US" sz="3200" b="1" dirty="0" smtClean="0">
              <a:solidFill>
                <a:srgbClr val="FF0000"/>
              </a:solidFill>
              <a:latin typeface="Times New Roman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200" b="1" dirty="0">
                <a:solidFill>
                  <a:srgbClr val="002060"/>
                </a:solidFill>
                <a:latin typeface="Times New Roman"/>
                <a:cs typeface="Arial"/>
              </a:rPr>
              <a:t>                      Wilson and </a:t>
            </a:r>
            <a:r>
              <a:rPr lang="en-US" sz="3200" b="1" dirty="0" err="1">
                <a:solidFill>
                  <a:srgbClr val="002060"/>
                </a:solidFill>
                <a:latin typeface="Times New Roman"/>
                <a:cs typeface="Arial"/>
              </a:rPr>
              <a:t>Gisvold’s</a:t>
            </a:r>
            <a:r>
              <a:rPr lang="en-US" sz="3200" b="1" dirty="0">
                <a:solidFill>
                  <a:srgbClr val="002060"/>
                </a:solidFill>
                <a:latin typeface="Times New Roman"/>
                <a:cs typeface="Arial"/>
              </a:rPr>
              <a:t> </a:t>
            </a:r>
            <a:endParaRPr lang="en-US" sz="2400" dirty="0">
              <a:ea typeface="Calibri"/>
              <a:cs typeface="Arial"/>
            </a:endParaRPr>
          </a:p>
          <a:p>
            <a:pPr lvl="0"/>
            <a:endParaRPr lang="en-US" sz="3200" b="1" dirty="0">
              <a:solidFill>
                <a:srgbClr val="002060"/>
              </a:solidFill>
              <a:cs typeface="Times New Roman"/>
            </a:endParaRPr>
          </a:p>
          <a:p>
            <a:pPr lvl="0"/>
            <a:endParaRPr lang="en-US" sz="3200" b="1" dirty="0" smtClean="0">
              <a:solidFill>
                <a:srgbClr val="002060"/>
              </a:solidFill>
              <a:cs typeface="Times New Roman"/>
            </a:endParaRPr>
          </a:p>
          <a:p>
            <a:pPr lvl="0"/>
            <a:endParaRPr lang="ar-IQ" sz="3200" b="1" dirty="0">
              <a:solidFill>
                <a:srgbClr val="002060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87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9512" y="156014"/>
            <a:ext cx="878497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Nomenclature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The chemical nomenclature of the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cephalosporins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 is slightly more complex than even that of the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penicillins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 because of the presence of a double bond in the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dihydrothiazine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 ring.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The fused ring system is designated as 1-thia-5-azabicyclo[4.2.0]oct-3-ene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Named as 3-cephems(or Δ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-cephems to designate the position of the double bond), where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cepham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 represents the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dihydrothiazine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 fused to β-lactam.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Penicillin analogs where the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thiazolidine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 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penicillins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 has been replaced by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dihydrothiazine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001013"/>
              </p:ext>
            </p:extLst>
          </p:nvPr>
        </p:nvGraphicFramePr>
        <p:xfrm>
          <a:off x="539750" y="2505075"/>
          <a:ext cx="80645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CS ChemDraw Drawing" r:id="rId3" imgW="6171975" imgH="4728862" progId="ChemDraw.Document.6.0">
                  <p:embed/>
                </p:oleObj>
              </mc:Choice>
              <mc:Fallback>
                <p:oleObj name="CS ChemDraw Drawing" r:id="rId3" imgW="6171975" imgH="4728862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505075"/>
                        <a:ext cx="8064500" cy="3695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204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515895"/>
            <a:ext cx="8784976" cy="5586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Times New Roman"/>
              <a:buChar char="-"/>
            </a:pPr>
            <a:r>
              <a:rPr lang="en-US" sz="2400" dirty="0">
                <a:latin typeface="Times New Roman"/>
                <a:ea typeface="Times New Roman"/>
                <a:cs typeface="+mj-cs"/>
              </a:rPr>
              <a:t>The β-lactam in the </a:t>
            </a:r>
            <a:r>
              <a:rPr lang="en-US" sz="2400" dirty="0" err="1">
                <a:latin typeface="Times New Roman"/>
                <a:ea typeface="Times New Roman"/>
                <a:cs typeface="+mj-cs"/>
              </a:rPr>
              <a:t>cephalosporins</a:t>
            </a:r>
            <a:r>
              <a:rPr lang="en-US" sz="2400" dirty="0">
                <a:latin typeface="Times New Roman"/>
                <a:ea typeface="Times New Roman"/>
                <a:cs typeface="+mj-cs"/>
              </a:rPr>
              <a:t> is more stable to acid hydrolysis than that observed in </a:t>
            </a:r>
            <a:r>
              <a:rPr lang="en-US" sz="2400" dirty="0" err="1">
                <a:latin typeface="Times New Roman"/>
                <a:ea typeface="Times New Roman"/>
                <a:cs typeface="+mj-cs"/>
              </a:rPr>
              <a:t>penicillins</a:t>
            </a:r>
            <a:r>
              <a:rPr lang="en-US" sz="2400" dirty="0">
                <a:latin typeface="Times New Roman"/>
                <a:ea typeface="Times New Roman"/>
                <a:cs typeface="+mj-cs"/>
              </a:rPr>
              <a:t> due to decrease in ring strain and due to delocalization of the nitrogen lone pair into the double bond of the </a:t>
            </a:r>
            <a:r>
              <a:rPr lang="en-US" sz="2400" dirty="0" err="1">
                <a:latin typeface="Times New Roman"/>
                <a:ea typeface="Times New Roman"/>
                <a:cs typeface="+mj-cs"/>
              </a:rPr>
              <a:t>dihydrothiazine</a:t>
            </a:r>
            <a:r>
              <a:rPr lang="en-US" sz="2400" dirty="0">
                <a:latin typeface="Times New Roman"/>
                <a:ea typeface="Times New Roman"/>
                <a:cs typeface="+mj-cs"/>
              </a:rPr>
              <a:t> ring which decreases its basicity, thus decrease protonation of nitrogen</a:t>
            </a:r>
            <a:r>
              <a:rPr lang="en-US" sz="2400" dirty="0" smtClean="0">
                <a:latin typeface="Times New Roman"/>
                <a:ea typeface="Times New Roman"/>
                <a:cs typeface="+mj-cs"/>
              </a:rPr>
              <a:t>.</a:t>
            </a:r>
          </a:p>
          <a:p>
            <a:pPr lvl="0">
              <a:lnSpc>
                <a:spcPct val="115000"/>
              </a:lnSpc>
            </a:pPr>
            <a:endParaRPr lang="en-US" sz="2400" dirty="0">
              <a:ea typeface="Times New Roman"/>
              <a:cs typeface="+mj-cs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</a:pPr>
            <a:r>
              <a:rPr lang="en-US" sz="2400" dirty="0">
                <a:latin typeface="Times New Roman"/>
                <a:ea typeface="Times New Roman"/>
                <a:cs typeface="+mj-cs"/>
              </a:rPr>
              <a:t>The C-3 </a:t>
            </a:r>
            <a:r>
              <a:rPr lang="en-US" sz="2400" dirty="0" err="1">
                <a:latin typeface="Times New Roman"/>
                <a:ea typeface="Times New Roman"/>
                <a:cs typeface="+mj-cs"/>
              </a:rPr>
              <a:t>acetoxylmethyl</a:t>
            </a:r>
            <a:r>
              <a:rPr lang="en-US" sz="2400" dirty="0">
                <a:latin typeface="Times New Roman"/>
                <a:ea typeface="Times New Roman"/>
                <a:cs typeface="+mj-cs"/>
              </a:rPr>
              <a:t> function found in natural cephalosporin C and some of semi synthetic derivatives undergoes acid-catalyzed hydrolysis to form the corresponding </a:t>
            </a:r>
            <a:r>
              <a:rPr lang="en-US" sz="2400" dirty="0" err="1">
                <a:latin typeface="Times New Roman"/>
                <a:ea typeface="Times New Roman"/>
                <a:cs typeface="+mj-cs"/>
              </a:rPr>
              <a:t>allylic</a:t>
            </a:r>
            <a:r>
              <a:rPr lang="en-US" sz="2400" dirty="0">
                <a:latin typeface="Times New Roman"/>
                <a:ea typeface="Times New Roman"/>
                <a:cs typeface="+mj-cs"/>
              </a:rPr>
              <a:t> alcohol which </a:t>
            </a:r>
            <a:r>
              <a:rPr lang="en-US" sz="2400" dirty="0" err="1">
                <a:latin typeface="Times New Roman"/>
                <a:ea typeface="Times New Roman"/>
                <a:cs typeface="+mj-cs"/>
              </a:rPr>
              <a:t>lactonizes</a:t>
            </a:r>
            <a:r>
              <a:rPr lang="en-US" sz="2400" dirty="0">
                <a:latin typeface="Times New Roman"/>
                <a:ea typeface="Times New Roman"/>
                <a:cs typeface="+mj-cs"/>
              </a:rPr>
              <a:t> with the carboxyl function at C-4, these lactones are inactive for this reason </a:t>
            </a:r>
            <a:r>
              <a:rPr lang="en-US" sz="2400" dirty="0" err="1">
                <a:latin typeface="Times New Roman"/>
                <a:ea typeface="Times New Roman"/>
                <a:cs typeface="+mj-cs"/>
              </a:rPr>
              <a:t>cephalosporins</a:t>
            </a:r>
            <a:r>
              <a:rPr lang="en-US" sz="2400" dirty="0">
                <a:latin typeface="Times New Roman"/>
                <a:ea typeface="Times New Roman"/>
                <a:cs typeface="+mj-cs"/>
              </a:rPr>
              <a:t> with C-3 </a:t>
            </a:r>
            <a:r>
              <a:rPr lang="en-US" sz="2400" dirty="0" err="1">
                <a:latin typeface="Times New Roman"/>
                <a:ea typeface="Times New Roman"/>
                <a:cs typeface="+mj-cs"/>
              </a:rPr>
              <a:t>acetoxylmethyl</a:t>
            </a:r>
            <a:r>
              <a:rPr lang="en-US" sz="2400" dirty="0">
                <a:latin typeface="Times New Roman"/>
                <a:ea typeface="Times New Roman"/>
                <a:cs typeface="+mj-cs"/>
              </a:rPr>
              <a:t> substituent are orally inactive.</a:t>
            </a:r>
            <a:endParaRPr lang="en-US" sz="2400" dirty="0">
              <a:ea typeface="Times New Roman"/>
              <a:cs typeface="+mj-cs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  <a:cs typeface="+mj-cs"/>
              </a:rPr>
              <a:t> </a:t>
            </a:r>
            <a:endParaRPr lang="en-US" sz="2400" dirty="0"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09526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5" name="كائن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526395"/>
              </p:ext>
            </p:extLst>
          </p:nvPr>
        </p:nvGraphicFramePr>
        <p:xfrm>
          <a:off x="827584" y="260648"/>
          <a:ext cx="7848872" cy="6382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0" name="CS ChemDraw Drawing" r:id="rId3" imgW="6734027" imgH="5483006" progId="ChemDraw.Document.6.0">
                  <p:embed/>
                </p:oleObj>
              </mc:Choice>
              <mc:Fallback>
                <p:oleObj name="CS ChemDraw Drawing" r:id="rId3" imgW="6734027" imgH="5483006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60648"/>
                        <a:ext cx="7848872" cy="63822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4337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55151"/>
            <a:ext cx="8496944" cy="707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i="1" u="sng" dirty="0">
                <a:solidFill>
                  <a:srgbClr val="C00000"/>
                </a:solidFill>
                <a:latin typeface="Times New Roman"/>
                <a:ea typeface="Times New Roman"/>
                <a:cs typeface="+mj-cs"/>
              </a:rPr>
              <a:t>Chemical Degradation</a:t>
            </a:r>
            <a:endParaRPr lang="en-US" sz="2400" dirty="0">
              <a:ea typeface="Calibri"/>
              <a:cs typeface="+mj-cs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latin typeface="Times New Roman"/>
                <a:ea typeface="Times New Roman"/>
                <a:cs typeface="+mj-cs"/>
              </a:rPr>
              <a:t> </a:t>
            </a:r>
            <a:r>
              <a:rPr lang="en-US" sz="2000" dirty="0">
                <a:latin typeface="Times New Roman"/>
                <a:ea typeface="Times New Roman"/>
                <a:cs typeface="Arial"/>
              </a:rPr>
              <a:t>Among 7-acylaminocephalosporanic acid derivatives, the 3-acetoxylmethyl group is the most reactive site. 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Arial"/>
              </a:rPr>
              <a:t> 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</a:pPr>
            <a:r>
              <a:rPr lang="en-US" sz="2000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In addition to its reactivity to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nucleophilic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 displacement reactions</a:t>
            </a:r>
            <a:r>
              <a:rPr lang="en-US" sz="2000" dirty="0">
                <a:latin typeface="Times New Roman"/>
                <a:ea typeface="Times New Roman"/>
                <a:cs typeface="Arial"/>
              </a:rPr>
              <a:t>, 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the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acetoxyl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 function of this group readily undergoes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solvolysis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 in strongly acidic solutions to form the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desacetylcephalosporin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 derivatives. The latter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lactonize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 to form the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desacetylcephalosporin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 lactones, which are virtually inactive</a:t>
            </a:r>
            <a:r>
              <a:rPr lang="en-US" sz="2000" dirty="0">
                <a:latin typeface="Times New Roman"/>
                <a:ea typeface="Times New Roman"/>
                <a:cs typeface="Arial"/>
              </a:rPr>
              <a:t>. </a:t>
            </a:r>
            <a:endParaRPr lang="en-US" sz="2000" dirty="0">
              <a:ea typeface="Times New Roman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</a:pPr>
            <a:r>
              <a:rPr lang="en-US" sz="2000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The 7-acylamino group of some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cephalosporins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 can also be hydrolyzed under enzymatic (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acylases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) and, possibly,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nonenzymatic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 conditions to give 7-ACA (or 7-ADCA) derivatives. Following hydrolysis or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solvolysis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 of the 3-acetoxymethyl group, 7-ACA also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lactonizes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 under acidic conditions .</a:t>
            </a:r>
            <a:r>
              <a:rPr lang="en-US" sz="2000" dirty="0">
                <a:latin typeface="Times-Roman"/>
                <a:ea typeface="Times New Roman"/>
                <a:cs typeface="Times-Roman"/>
              </a:rPr>
              <a:t> </a:t>
            </a:r>
            <a:endParaRPr lang="en-US" sz="2000" dirty="0">
              <a:ea typeface="Times New Roman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</a:pPr>
            <a:r>
              <a:rPr lang="en-US" sz="2000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The reactive functionality common to all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cephalosporins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 is the β _-lactam. Hydrolysis of theβ _-lactam of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cephalosporins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 is believed to give initially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cephalosporoic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 acids (in which the R_ group is stable, [e.g., R_ _ H or S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heterocycle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]) or possibly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anhydrodesacetylcephalosporoic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 acids (7-ADCA, for the 7-acylaminocephalosporanic acids).</a:t>
            </a:r>
            <a:endParaRPr lang="en-US" sz="2000" dirty="0">
              <a:ea typeface="Times New Roman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 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  <a:cs typeface="+mj-cs"/>
              </a:rPr>
              <a:t> </a:t>
            </a:r>
            <a:endParaRPr lang="en-US" sz="2400" dirty="0"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66792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0688"/>
            <a:ext cx="6408712" cy="5967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8486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548680"/>
            <a:ext cx="7632848" cy="6215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i="1" u="sng" dirty="0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SAR of  </a:t>
            </a:r>
            <a:r>
              <a:rPr lang="en-US" sz="2000" b="1" i="1" u="sng" dirty="0" err="1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Cephalosporine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/>
                <a:ea typeface="Calibri"/>
                <a:cs typeface="Arial"/>
              </a:rPr>
              <a:t>The absence of the leaving group on the </a:t>
            </a:r>
            <a:r>
              <a:rPr lang="en-US" sz="2000" dirty="0" err="1">
                <a:latin typeface="Times New Roman"/>
                <a:ea typeface="Calibri"/>
                <a:cs typeface="Arial"/>
              </a:rPr>
              <a:t>allylic</a:t>
            </a:r>
            <a:r>
              <a:rPr lang="en-US" sz="2000" dirty="0">
                <a:latin typeface="Times New Roman"/>
                <a:ea typeface="Calibri"/>
                <a:cs typeface="Arial"/>
              </a:rPr>
              <a:t> group at the 3-position → ↑acidic stability and oral activity.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/>
                <a:ea typeface="Calibri"/>
                <a:cs typeface="Arial"/>
              </a:rPr>
              <a:t>The presence of amino group at α-carbon→↑</a:t>
            </a:r>
            <a:r>
              <a:rPr lang="en-US" sz="2000" dirty="0">
                <a:ea typeface="Calibri"/>
                <a:cs typeface="Arial"/>
              </a:rPr>
              <a:t> </a:t>
            </a:r>
            <a:r>
              <a:rPr lang="en-US" sz="2000" dirty="0">
                <a:latin typeface="Times New Roman"/>
                <a:ea typeface="Calibri"/>
                <a:cs typeface="Arial"/>
              </a:rPr>
              <a:t>acidic stability and oral activity.</a:t>
            </a:r>
            <a:endParaRPr lang="en-US" sz="2000" dirty="0">
              <a:ea typeface="Calibri"/>
              <a:cs typeface="Arial"/>
            </a:endParaRPr>
          </a:p>
          <a:p>
            <a:pPr marL="31877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Calibri"/>
                <a:cs typeface="Arial"/>
              </a:rPr>
              <a:t>Increase stability to  β-lactamase 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latin typeface="Times New Roman"/>
                <a:ea typeface="Calibri"/>
                <a:cs typeface="Arial"/>
              </a:rPr>
              <a:t>Methoxyl</a:t>
            </a:r>
            <a:r>
              <a:rPr lang="en-US" sz="2000" dirty="0">
                <a:latin typeface="Times New Roman"/>
                <a:ea typeface="Calibri"/>
                <a:cs typeface="Arial"/>
              </a:rPr>
              <a:t> substituent at the 7-position of the </a:t>
            </a:r>
            <a:r>
              <a:rPr lang="en-US" sz="2000" dirty="0" err="1">
                <a:latin typeface="Times New Roman"/>
                <a:ea typeface="Calibri"/>
                <a:cs typeface="Arial"/>
              </a:rPr>
              <a:t>cephem</a:t>
            </a:r>
            <a:r>
              <a:rPr lang="en-US" sz="2000" dirty="0">
                <a:latin typeface="Times New Roman"/>
                <a:ea typeface="Calibri"/>
                <a:cs typeface="Arial"/>
              </a:rPr>
              <a:t> nucleus</a:t>
            </a:r>
            <a:r>
              <a:rPr lang="en-US" sz="2000" dirty="0">
                <a:latin typeface="Times-Roman"/>
                <a:ea typeface="Calibri"/>
                <a:cs typeface="Times-Roman"/>
              </a:rPr>
              <a:t> </a:t>
            </a:r>
            <a:r>
              <a:rPr lang="en-US" sz="2000" dirty="0">
                <a:latin typeface="Times New Roman"/>
                <a:ea typeface="Calibri"/>
                <a:cs typeface="Arial"/>
              </a:rPr>
              <a:t>→↑ resistance to β-lactamase.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latin typeface="Times-Roman"/>
                <a:ea typeface="Calibri"/>
                <a:cs typeface="Times-Roman"/>
              </a:rPr>
              <a:t>alkoximino</a:t>
            </a:r>
            <a:r>
              <a:rPr lang="en-US" sz="2000" dirty="0">
                <a:latin typeface="Times-Roman"/>
                <a:ea typeface="Calibri"/>
                <a:cs typeface="Times-Roman"/>
              </a:rPr>
              <a:t> function in the </a:t>
            </a:r>
            <a:r>
              <a:rPr lang="en-US" sz="2000" dirty="0" err="1">
                <a:latin typeface="Times-Roman"/>
                <a:ea typeface="Calibri"/>
                <a:cs typeface="Times-Roman"/>
              </a:rPr>
              <a:t>aminoacyl</a:t>
            </a:r>
            <a:r>
              <a:rPr lang="en-US" sz="2000" dirty="0">
                <a:latin typeface="Times-Roman"/>
                <a:ea typeface="Calibri"/>
                <a:cs typeface="Times-Roman"/>
              </a:rPr>
              <a:t> group</a:t>
            </a:r>
            <a:r>
              <a:rPr lang="en-US" sz="2000" dirty="0">
                <a:latin typeface="Times New Roman"/>
                <a:ea typeface="Calibri"/>
                <a:cs typeface="Arial"/>
              </a:rPr>
              <a:t>  →↑ resistance to β-lactamase. 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/>
                <a:ea typeface="Calibri"/>
                <a:cs typeface="Arial"/>
              </a:rPr>
              <a:t>The introduction of polar substituents in the </a:t>
            </a:r>
            <a:r>
              <a:rPr lang="en-US" sz="2000" dirty="0" err="1">
                <a:latin typeface="Times New Roman"/>
                <a:ea typeface="Calibri"/>
                <a:cs typeface="Arial"/>
              </a:rPr>
              <a:t>aminoacyl</a:t>
            </a:r>
            <a:r>
              <a:rPr lang="en-US" sz="2000" dirty="0">
                <a:latin typeface="Times New Roman"/>
                <a:ea typeface="Calibri"/>
                <a:cs typeface="Arial"/>
              </a:rPr>
              <a:t> moiety of </a:t>
            </a:r>
            <a:r>
              <a:rPr lang="en-US" sz="2000" dirty="0" err="1">
                <a:latin typeface="Times New Roman"/>
                <a:ea typeface="Calibri"/>
                <a:cs typeface="Arial"/>
              </a:rPr>
              <a:t>cephalosporins</a:t>
            </a:r>
            <a:r>
              <a:rPr lang="en-US" sz="2000" dirty="0">
                <a:latin typeface="Times New Roman"/>
                <a:ea typeface="Calibri"/>
                <a:cs typeface="Arial"/>
              </a:rPr>
              <a:t> (on the α-carbon) NH2, OCH3,OH, COOH → not only  increase  spectrum of activity but also generally increase  stability to some β-lactamases.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latin typeface="Times New Roman"/>
                <a:ea typeface="Calibri"/>
                <a:cs typeface="Arial"/>
              </a:rPr>
              <a:t>Cephalosporine</a:t>
            </a:r>
            <a:r>
              <a:rPr lang="en-US" sz="2000" dirty="0">
                <a:latin typeface="Times New Roman"/>
                <a:ea typeface="Calibri"/>
                <a:cs typeface="Arial"/>
              </a:rPr>
              <a:t> are all developed as their sodium salts.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/>
                <a:ea typeface="Calibri"/>
                <a:cs typeface="Arial"/>
              </a:rPr>
              <a:t>All </a:t>
            </a:r>
            <a:r>
              <a:rPr lang="en-US" sz="2000" dirty="0" err="1">
                <a:latin typeface="Times New Roman"/>
                <a:ea typeface="Calibri"/>
                <a:cs typeface="Arial"/>
              </a:rPr>
              <a:t>cephalosporins</a:t>
            </a:r>
            <a:r>
              <a:rPr lang="en-US" sz="2000" dirty="0">
                <a:latin typeface="Times New Roman"/>
                <a:ea typeface="Calibri"/>
                <a:cs typeface="Arial"/>
              </a:rPr>
              <a:t> are bactericidal.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Times New Roman"/>
                <a:ea typeface="Calibri"/>
                <a:cs typeface="Arial"/>
              </a:rPr>
              <a:t> </a:t>
            </a:r>
            <a:endParaRPr lang="en-US" sz="20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3195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1" y="228601"/>
            <a:ext cx="871296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Products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Cephalexin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Cephalexin, 7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-(D-amino-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phenylacetamido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)-3-methylcephemcarboxylic Acid, was designed purposely as an orally active, semisynthetic cephalosporin.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296595"/>
              </p:ext>
            </p:extLst>
          </p:nvPr>
        </p:nvGraphicFramePr>
        <p:xfrm>
          <a:off x="2011095" y="1988840"/>
          <a:ext cx="5193820" cy="2731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7" name="CS ChemDraw Drawing" r:id="rId3" imgW="3663168" imgH="1932118" progId="ChemDraw.Document.6.0">
                  <p:embed/>
                </p:oleObj>
              </mc:Choice>
              <mc:Fallback>
                <p:oleObj name="CS ChemDraw Drawing" r:id="rId3" imgW="3663168" imgH="1932118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095" y="1988840"/>
                        <a:ext cx="5193820" cy="27312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1705" y="4959752"/>
            <a:ext cx="870019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-amino group of cephalexin renders it acid stable, and reduction of the 3-acetoxymethyl to a methyl group circumvents reaction at that site, so its orally active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28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035605"/>
              </p:ext>
            </p:extLst>
          </p:nvPr>
        </p:nvGraphicFramePr>
        <p:xfrm>
          <a:off x="2817344" y="316069"/>
          <a:ext cx="3509312" cy="1863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4" name="CS ChemDraw Drawing" r:id="rId3" imgW="3661655" imgH="1932118" progId="ChemDraw.Document.6.0">
                  <p:embed/>
                </p:oleObj>
              </mc:Choice>
              <mc:Fallback>
                <p:oleObj name="CS ChemDraw Drawing" r:id="rId3" imgW="3661655" imgH="1932118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344" y="316069"/>
                        <a:ext cx="3509312" cy="18638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526436"/>
              </p:ext>
            </p:extLst>
          </p:nvPr>
        </p:nvGraphicFramePr>
        <p:xfrm>
          <a:off x="2267744" y="4045993"/>
          <a:ext cx="4027005" cy="1856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5" name="CS ChemDraw Drawing" r:id="rId5" imgW="4202904" imgH="1932118" progId="ChemDraw.Document.6.0">
                  <p:embed/>
                </p:oleObj>
              </mc:Choice>
              <mc:Fallback>
                <p:oleObj name="CS ChemDraw Drawing" r:id="rId5" imgW="4202904" imgH="1932118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045993"/>
                        <a:ext cx="4027005" cy="18566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5874" y="228600"/>
            <a:ext cx="153118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ephradine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67774" y="3366864"/>
            <a:ext cx="73803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Cefadroxil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p-OH derivative of cephalexin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9532" y="5902599"/>
            <a:ext cx="842493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antibacterial spectrum of action and therapeutic indications of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cefadroxil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are very similar to those of cephalexin and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cephradine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20788" y="2351201"/>
            <a:ext cx="88155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-Roman"/>
              </a:rPr>
              <a:t>It closely resembles cephalexin chemically (it may be regarded as a partially hydrogenated derivative of cephalexin) and has very similar antibacterial and pharmacokinetic 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-Roman"/>
              </a:rPr>
              <a:t>properties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2407928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969795"/>
              </p:ext>
            </p:extLst>
          </p:nvPr>
        </p:nvGraphicFramePr>
        <p:xfrm>
          <a:off x="2508230" y="980728"/>
          <a:ext cx="3815876" cy="2092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name="CS ChemDraw Drawing" r:id="rId3" imgW="3528896" imgH="1932118" progId="ChemDraw.Document.6.0">
                  <p:embed/>
                </p:oleObj>
              </mc:Choice>
              <mc:Fallback>
                <p:oleObj name="CS ChemDraw Drawing" r:id="rId3" imgW="3528896" imgH="1932118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30" y="980728"/>
                        <a:ext cx="3815876" cy="20921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16349"/>
              </p:ext>
            </p:extLst>
          </p:nvPr>
        </p:nvGraphicFramePr>
        <p:xfrm>
          <a:off x="2627784" y="4509120"/>
          <a:ext cx="4205567" cy="1884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CS ChemDraw Drawing" r:id="rId5" imgW="4308052" imgH="1932118" progId="ChemDraw.Document.6.0">
                  <p:embed/>
                </p:oleObj>
              </mc:Choice>
              <mc:Fallback>
                <p:oleObj name="CS ChemDraw Drawing" r:id="rId5" imgW="4308052" imgH="1932118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509120"/>
                        <a:ext cx="4205567" cy="18848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865" y="228601"/>
            <a:ext cx="880860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1915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Cefaclor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an orally active semisynthetic cephalosporin .It differs structurally from cephalexin in that the 3- methyl group has been replaced by a chlorine atom. Its orally active.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915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915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9512" y="3313841"/>
            <a:ext cx="8784976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266825" algn="l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Cefprozil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6825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Cefprozil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an orally active second-generation cephalosporin that is similar in structure and antibacterial spectrum to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cefadroxil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Oral absorption is excellent.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68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690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9756" y="476672"/>
            <a:ext cx="896448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Loracarbef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Loracarbef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Lorabid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is the first of a series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carbacephems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prepared by total synthesis to be introduced.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Carbacephems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isosteres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the cephalosporin (or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Δ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-cephem)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antibioticsin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which the 1-sulfur atom has been replaced by a methylene (CH2) group.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Loracarbef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isosteric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with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cefaclor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has  similar pharmacokinetic and microbiological properties.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291761"/>
              </p:ext>
            </p:extLst>
          </p:nvPr>
        </p:nvGraphicFramePr>
        <p:xfrm>
          <a:off x="2051720" y="3429000"/>
          <a:ext cx="5286908" cy="2883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9" name="CS ChemDraw Drawing" r:id="rId3" imgW="3528896" imgH="1932118" progId="ChemDraw.Document.6.0">
                  <p:embed/>
                </p:oleObj>
              </mc:Choice>
              <mc:Fallback>
                <p:oleObj name="CS ChemDraw Drawing" r:id="rId3" imgW="3528896" imgH="1932118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429000"/>
                        <a:ext cx="5286908" cy="28837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502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332656"/>
            <a:ext cx="8712968" cy="6532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i="1" u="sng" dirty="0">
                <a:solidFill>
                  <a:srgbClr val="C00000"/>
                </a:solidFill>
                <a:latin typeface="Times New Roman"/>
                <a:ea typeface="Times New Roman"/>
                <a:cs typeface="Arial"/>
              </a:rPr>
              <a:t>β-Lactamase inhibitors </a:t>
            </a: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 </a:t>
            </a: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There are  two classes of β-lactamase inhibitors:- </a:t>
            </a:r>
            <a:endParaRPr lang="en-US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/>
                <a:ea typeface="Times New Roman"/>
                <a:cs typeface="Arial"/>
              </a:rPr>
              <a:t>Class I inhibitors that have a heteroatom leaving group at position 1 (e.g., </a:t>
            </a:r>
            <a:r>
              <a:rPr lang="en-US" dirty="0" err="1">
                <a:latin typeface="Times New Roman"/>
                <a:ea typeface="Times New Roman"/>
                <a:cs typeface="Arial"/>
              </a:rPr>
              <a:t>clavulanic</a:t>
            </a:r>
            <a:r>
              <a:rPr lang="en-US" dirty="0">
                <a:latin typeface="Times New Roman"/>
                <a:ea typeface="Times New Roman"/>
                <a:cs typeface="Arial"/>
              </a:rPr>
              <a:t> acid and </a:t>
            </a:r>
            <a:r>
              <a:rPr lang="en-US" dirty="0" err="1">
                <a:latin typeface="Times New Roman"/>
                <a:ea typeface="Times New Roman"/>
                <a:cs typeface="Arial"/>
              </a:rPr>
              <a:t>sulbactam</a:t>
            </a:r>
            <a:r>
              <a:rPr lang="en-US" dirty="0">
                <a:latin typeface="Times New Roman"/>
                <a:ea typeface="Times New Roman"/>
                <a:cs typeface="Arial"/>
              </a:rPr>
              <a:t>).</a:t>
            </a:r>
            <a:endParaRPr lang="en-US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 </a:t>
            </a:r>
            <a:endParaRPr lang="en-US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/>
                <a:ea typeface="Times New Roman"/>
                <a:cs typeface="Arial"/>
              </a:rPr>
              <a:t> Class II inhibitors that do not (e.g., the </a:t>
            </a:r>
            <a:r>
              <a:rPr lang="en-US" dirty="0" err="1">
                <a:latin typeface="Times New Roman"/>
                <a:ea typeface="Times New Roman"/>
                <a:cs typeface="Arial"/>
              </a:rPr>
              <a:t>carbapenems</a:t>
            </a:r>
            <a:r>
              <a:rPr lang="en-US" dirty="0">
                <a:latin typeface="Times New Roman"/>
                <a:ea typeface="Times New Roman"/>
                <a:cs typeface="Arial"/>
              </a:rPr>
              <a:t>). </a:t>
            </a: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 </a:t>
            </a: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mechanism-based inhibitors react with the enzyme in much the same way that the substrate does. With the β-lactamases, an acyl-enzyme intermediate is formed by reaction of the β-lactam with an active-site serine hydroxyl group of the enzyme.</a:t>
            </a: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 </a:t>
            </a: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2060"/>
                </a:solidFill>
                <a:latin typeface="Times New Roman"/>
                <a:ea typeface="Times New Roman"/>
                <a:cs typeface="Arial"/>
              </a:rPr>
              <a:t>For normal substrates, the acyl-enzyme intermediate readily undergoes hydrolysis, destroying the substrate and freeing the enzyme to attack more substrate. </a:t>
            </a: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2060"/>
                </a:solidFill>
                <a:latin typeface="Times New Roman"/>
                <a:ea typeface="Times New Roman"/>
                <a:cs typeface="Arial"/>
              </a:rPr>
              <a:t> </a:t>
            </a:r>
            <a:endParaRPr lang="en-US" dirty="0">
              <a:ea typeface="Calibri"/>
              <a:cs typeface="Arial"/>
            </a:endParaRPr>
          </a:p>
          <a:p>
            <a:r>
              <a:rPr lang="en-US" dirty="0">
                <a:solidFill>
                  <a:srgbClr val="002060"/>
                </a:solidFill>
                <a:latin typeface="Times New Roman"/>
                <a:ea typeface="Times New Roman"/>
              </a:rPr>
              <a:t>The acyl-enzyme intermediate formed when a mechanism-based inhibitor is attacked by the enzyme is diverted by </a:t>
            </a:r>
            <a:r>
              <a:rPr lang="en-US" dirty="0" err="1">
                <a:solidFill>
                  <a:srgbClr val="002060"/>
                </a:solidFill>
                <a:latin typeface="Times New Roman"/>
                <a:ea typeface="Times New Roman"/>
              </a:rPr>
              <a:t>tautomerism</a:t>
            </a:r>
            <a:r>
              <a:rPr lang="en-US" dirty="0">
                <a:solidFill>
                  <a:srgbClr val="002060"/>
                </a:solidFill>
                <a:latin typeface="Times New Roman"/>
                <a:ea typeface="Times New Roman"/>
              </a:rPr>
              <a:t> to a more stable imine form that hydrolyzes more slowly to eventually free the enzyme (transient inhibition), or for a class I inhibitor, a second group on the enzyme may be attacked to inactivate it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ea typeface="Times New Roman"/>
              </a:rPr>
              <a:t>.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dirty="0" smtClean="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Because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these inhibitors are also substrates for the enzymes that they inactivate, they are sometimes referred to as “suicide substrates.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5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48399"/>
            <a:ext cx="26321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92160"/>
              </p:ext>
            </p:extLst>
          </p:nvPr>
        </p:nvGraphicFramePr>
        <p:xfrm>
          <a:off x="611559" y="116632"/>
          <a:ext cx="8013051" cy="6014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CS ChemDraw Drawing" r:id="rId3" imgW="6770715" imgH="6135341" progId="ChemDraw.Document.6.0">
                  <p:embed/>
                </p:oleObj>
              </mc:Choice>
              <mc:Fallback>
                <p:oleObj name="CS ChemDraw Drawing" r:id="rId3" imgW="6770715" imgH="613534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59" y="116632"/>
                        <a:ext cx="8013051" cy="60144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5536" y="6131075"/>
            <a:ext cx="79208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Mechanism based inhibition of β-lactamase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9143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356621"/>
            <a:ext cx="9001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  <a:cs typeface="Arial"/>
              </a:rPr>
              <a:t>Because class I inhibitors cause prolonged inactivation of certain β-lactamases, they are particularly useful in combination with extended-spectrum, β-lactamase-sensitive </a:t>
            </a:r>
            <a:r>
              <a:rPr lang="en-US" sz="2400" dirty="0" err="1">
                <a:latin typeface="Times New Roman"/>
                <a:ea typeface="Times New Roman"/>
                <a:cs typeface="Arial"/>
              </a:rPr>
              <a:t>penicillins</a:t>
            </a:r>
            <a:r>
              <a:rPr lang="en-US" sz="2400" dirty="0">
                <a:latin typeface="Times New Roman"/>
                <a:ea typeface="Times New Roman"/>
                <a:cs typeface="Arial"/>
              </a:rPr>
              <a:t> to treat infections caused by β-lactamase-producing bacteria. Three such inhibitors:-</a:t>
            </a:r>
            <a:endParaRPr lang="en-US" sz="2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  <a:cs typeface="Arial"/>
              </a:rPr>
              <a:t>Clavulanic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  <a:cs typeface="Arial"/>
              </a:rPr>
              <a:t> acid.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  <a:cs typeface="Arial"/>
              </a:rPr>
              <a:t>Sulbactam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  <a:cs typeface="Arial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  <a:cs typeface="Arial"/>
              </a:rPr>
              <a:t>Tazobactam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  <a:cs typeface="Arial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Times New Roman"/>
                <a:ea typeface="Times New Roman"/>
                <a:cs typeface="Arial"/>
              </a:rPr>
              <a:t>A class II inhibitor</a:t>
            </a:r>
            <a:r>
              <a:rPr lang="en-US" sz="2400" dirty="0" smtClean="0">
                <a:latin typeface="Times New Roman"/>
                <a:ea typeface="Times New Roman"/>
                <a:cs typeface="Arial"/>
              </a:rPr>
              <a:t>:-</a:t>
            </a:r>
            <a:endParaRPr lang="en-US" sz="2400" dirty="0">
              <a:ea typeface="Calibri"/>
              <a:cs typeface="Arial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/>
                <a:ea typeface="Times New Roman"/>
                <a:cs typeface="Arial"/>
              </a:rPr>
              <a:t>The </a:t>
            </a:r>
            <a:r>
              <a:rPr lang="en-US" sz="2400" dirty="0" err="1">
                <a:solidFill>
                  <a:srgbClr val="002060"/>
                </a:solidFill>
                <a:latin typeface="Times New Roman"/>
                <a:ea typeface="Times New Roman"/>
                <a:cs typeface="Arial"/>
              </a:rPr>
              <a:t>carbapenem</a:t>
            </a:r>
            <a:r>
              <a:rPr lang="en-US" sz="2400" dirty="0">
                <a:solidFill>
                  <a:srgbClr val="002060"/>
                </a:solidFill>
                <a:latin typeface="Times New Roman"/>
                <a:ea typeface="Times New Roman"/>
                <a:cs typeface="Arial"/>
              </a:rPr>
              <a:t> derivative </a:t>
            </a:r>
            <a:r>
              <a:rPr lang="en-US" sz="2400" dirty="0" err="1">
                <a:solidFill>
                  <a:srgbClr val="002060"/>
                </a:solidFill>
                <a:latin typeface="Times New Roman"/>
                <a:ea typeface="Times New Roman"/>
                <a:cs typeface="Arial"/>
              </a:rPr>
              <a:t>imipenem</a:t>
            </a:r>
            <a:r>
              <a:rPr lang="en-US" sz="2400" dirty="0">
                <a:solidFill>
                  <a:srgbClr val="002060"/>
                </a:solidFill>
                <a:latin typeface="Times New Roman"/>
                <a:ea typeface="Times New Roman"/>
                <a:cs typeface="Arial"/>
              </a:rPr>
              <a:t>, has potent antibacterial activity in addition to its ability to cause transient inhibition of some β-lactamases. 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2245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216412"/>
            <a:ext cx="3828677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Products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Clavulanate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Potassium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847901"/>
              </p:ext>
            </p:extLst>
          </p:nvPr>
        </p:nvGraphicFramePr>
        <p:xfrm>
          <a:off x="2555776" y="1556792"/>
          <a:ext cx="4723934" cy="2483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0" name="CS ChemDraw Drawing" r:id="rId3" imgW="2646861" imgH="1400069" progId="ChemDraw.Document.6.0">
                  <p:embed/>
                </p:oleObj>
              </mc:Choice>
              <mc:Fallback>
                <p:oleObj name="CS ChemDraw Drawing" r:id="rId3" imgW="2646861" imgH="1400069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556792"/>
                        <a:ext cx="4723934" cy="24837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4725144"/>
            <a:ext cx="856895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a 1-oxopenam lacking the 6-acylamino side chain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penicillins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but possessing a 2-hydroxyethylidene moiety at C-2.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Used in combination with amoxicillin (Augmentin).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Exhibit very weak antibacterial activity.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7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285691"/>
            <a:ext cx="1795363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Su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lbactam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24199"/>
              </p:ext>
            </p:extLst>
          </p:nvPr>
        </p:nvGraphicFramePr>
        <p:xfrm>
          <a:off x="3635896" y="1037671"/>
          <a:ext cx="2736304" cy="2792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" name="CS ChemDraw Drawing" r:id="rId3" imgW="1838960" imgH="1878574" progId="ChemDraw.Document.6.0">
                  <p:embed/>
                </p:oleObj>
              </mc:Choice>
              <mc:Fallback>
                <p:oleObj name="CS ChemDraw Drawing" r:id="rId3" imgW="1838960" imgH="1878574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037671"/>
                        <a:ext cx="2736304" cy="27929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44638" y="4149080"/>
            <a:ext cx="78291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It is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penicillanic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 acid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sulfone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 or 1,1-dioxopenicillanic acid.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Potent β-lactamase inhibitor.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86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 Weak antibacterial activity.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52225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4221" y="228600"/>
            <a:ext cx="2053767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Tazobactam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825355"/>
              </p:ext>
            </p:extLst>
          </p:nvPr>
        </p:nvGraphicFramePr>
        <p:xfrm>
          <a:off x="2339752" y="777528"/>
          <a:ext cx="4916070" cy="2369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9" name="CS ChemDraw Drawing" r:id="rId3" imgW="3160499" imgH="1525257" progId="ChemDraw.Document.6.0">
                  <p:embed/>
                </p:oleObj>
              </mc:Choice>
              <mc:Fallback>
                <p:oleObj name="CS ChemDraw Drawing" r:id="rId3" imgW="3160499" imgH="1525257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777528"/>
                        <a:ext cx="4916070" cy="23694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69776" y="3140968"/>
            <a:ext cx="860444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Its 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sulfone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 β-lactam, that is similar in structure to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sulbactam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 in which one of the methyl group at 2- position replaced by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triazomethylene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 (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penicillanic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 acid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sulfon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).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It is a more potent β-lactamase inhibitor than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sulbactam</a:t>
            </a:r>
            <a:r>
              <a:rPr kumimoji="0" lang="en-US" sz="24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.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It  has a slightly broader spectrum of activity than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clavulanic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 acid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Combine with 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piperacillin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 (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Zosyn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) Approved indications for appendicitis, postpartum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endometritis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, and pelvic inflammatory disease caused by β-lactamase-producing E. coli and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Bacteroides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+mj-cs"/>
              </a:rPr>
              <a:t> spp.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97867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4" y="470665"/>
            <a:ext cx="856895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Cephalosporins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cephalosporins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are β-lactam antibiotics isolated from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Cephalosporium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spp. or prepared semi synthetically.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577704"/>
              </p:ext>
            </p:extLst>
          </p:nvPr>
        </p:nvGraphicFramePr>
        <p:xfrm>
          <a:off x="2267744" y="2636912"/>
          <a:ext cx="5264913" cy="3186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2" name="CS ChemDraw Drawing" r:id="rId3" imgW="2562894" imgH="1554291" progId="ChemDraw.Document.6.0">
                  <p:embed/>
                </p:oleObj>
              </mc:Choice>
              <mc:Fallback>
                <p:oleObj name="CS ChemDraw Drawing" r:id="rId3" imgW="2562894" imgH="155429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636912"/>
                        <a:ext cx="5264913" cy="31866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602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188640"/>
            <a:ext cx="8064896" cy="6440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Classification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 err="1">
                <a:latin typeface="Times New Roman"/>
                <a:ea typeface="Times New Roman"/>
                <a:cs typeface="Arial"/>
              </a:rPr>
              <a:t>Cephalosporins</a:t>
            </a:r>
            <a:r>
              <a:rPr lang="en-US" sz="2000" dirty="0">
                <a:latin typeface="Times New Roman"/>
                <a:ea typeface="Times New Roman"/>
                <a:cs typeface="Arial"/>
              </a:rPr>
              <a:t> are divided into first-, second-, third-, and fourth-generation agents, based roughly on their time of discovery and their antimicrobial properties In general, progression from first to fourth generation is associated with a broadening of the Gram-negative antibacterial spectrum, some reduction in activity against Gram-positive organisms, and enhanced resistance to β-lactamases. 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/>
                <a:ea typeface="Times New Roman"/>
                <a:cs typeface="Arial"/>
              </a:rPr>
              <a:t>First generation:- show good G+ activity, modest G- and poor resistance to β-lactamase (cephalexin, </a:t>
            </a:r>
            <a:r>
              <a:rPr lang="en-US" sz="2000" dirty="0" err="1">
                <a:latin typeface="Times New Roman"/>
                <a:ea typeface="Times New Roman"/>
                <a:cs typeface="Arial"/>
              </a:rPr>
              <a:t>cefazolin</a:t>
            </a:r>
            <a:r>
              <a:rPr lang="en-US" sz="2000" dirty="0">
                <a:latin typeface="Times New Roman"/>
                <a:ea typeface="Times New Roman"/>
                <a:cs typeface="Arial"/>
              </a:rPr>
              <a:t>, </a:t>
            </a:r>
            <a:r>
              <a:rPr lang="en-US" sz="2000" dirty="0" err="1">
                <a:latin typeface="Times New Roman"/>
                <a:ea typeface="Times New Roman"/>
                <a:cs typeface="Arial"/>
              </a:rPr>
              <a:t>cefadroxil</a:t>
            </a:r>
            <a:r>
              <a:rPr lang="en-US" sz="2000" dirty="0">
                <a:latin typeface="Times New Roman"/>
                <a:ea typeface="Times New Roman"/>
                <a:cs typeface="Arial"/>
              </a:rPr>
              <a:t>).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/>
                <a:ea typeface="Times New Roman"/>
                <a:cs typeface="Arial"/>
              </a:rPr>
              <a:t>Second generation:- showed increase in G- activity and modest activity against G+ organism( cefuroxime, </a:t>
            </a:r>
            <a:r>
              <a:rPr lang="en-US" sz="2000" dirty="0" err="1">
                <a:latin typeface="Times New Roman"/>
                <a:ea typeface="Times New Roman"/>
                <a:cs typeface="Arial"/>
              </a:rPr>
              <a:t>cefonacid</a:t>
            </a:r>
            <a:r>
              <a:rPr lang="en-US" sz="2000" dirty="0">
                <a:latin typeface="Times New Roman"/>
                <a:ea typeface="Times New Roman"/>
                <a:cs typeface="Arial"/>
              </a:rPr>
              <a:t>, </a:t>
            </a:r>
            <a:r>
              <a:rPr lang="en-US" sz="2000" dirty="0" err="1">
                <a:latin typeface="Times New Roman"/>
                <a:ea typeface="Times New Roman"/>
                <a:cs typeface="Arial"/>
              </a:rPr>
              <a:t>cefamondole</a:t>
            </a:r>
            <a:r>
              <a:rPr lang="en-US" sz="2000" dirty="0">
                <a:latin typeface="Times New Roman"/>
                <a:ea typeface="Times New Roman"/>
                <a:cs typeface="Arial"/>
              </a:rPr>
              <a:t>, </a:t>
            </a:r>
            <a:r>
              <a:rPr lang="en-US" sz="2000" dirty="0" err="1">
                <a:latin typeface="Times New Roman"/>
                <a:ea typeface="Times New Roman"/>
                <a:cs typeface="Arial"/>
              </a:rPr>
              <a:t>cefoxitine</a:t>
            </a:r>
            <a:r>
              <a:rPr lang="en-US" sz="2000" dirty="0">
                <a:latin typeface="Times New Roman"/>
                <a:ea typeface="Times New Roman"/>
                <a:cs typeface="Arial"/>
              </a:rPr>
              <a:t>, others ) and with good resistance to β-lactamase.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/>
                <a:ea typeface="Times New Roman"/>
                <a:cs typeface="Arial"/>
              </a:rPr>
              <a:t>Third generation:- showed greatest activity than first and second </a:t>
            </a:r>
            <a:r>
              <a:rPr lang="en-US" sz="2000" dirty="0" err="1">
                <a:latin typeface="Times New Roman"/>
                <a:ea typeface="Times New Roman"/>
                <a:cs typeface="Arial"/>
              </a:rPr>
              <a:t>generaion</a:t>
            </a:r>
            <a:r>
              <a:rPr lang="en-US" sz="2000" dirty="0">
                <a:latin typeface="Times New Roman"/>
                <a:ea typeface="Times New Roman"/>
                <a:cs typeface="Arial"/>
              </a:rPr>
              <a:t> against  G- microorganism with good resistance to β-lactamase( </a:t>
            </a:r>
            <a:r>
              <a:rPr lang="en-US" sz="2000" dirty="0" err="1">
                <a:latin typeface="Times New Roman"/>
                <a:ea typeface="Times New Roman"/>
                <a:cs typeface="Arial"/>
              </a:rPr>
              <a:t>maxobactam</a:t>
            </a:r>
            <a:r>
              <a:rPr lang="en-US" sz="2000" dirty="0">
                <a:latin typeface="Times New Roman"/>
                <a:ea typeface="Times New Roman"/>
                <a:cs typeface="Arial"/>
              </a:rPr>
              <a:t>, </a:t>
            </a:r>
            <a:r>
              <a:rPr lang="en-US" sz="2000" dirty="0" err="1">
                <a:latin typeface="Times New Roman"/>
                <a:ea typeface="Times New Roman"/>
                <a:cs typeface="Arial"/>
              </a:rPr>
              <a:t>cetizoxime</a:t>
            </a:r>
            <a:r>
              <a:rPr lang="en-US" sz="2000" dirty="0">
                <a:latin typeface="Times New Roman"/>
                <a:ea typeface="Times New Roman"/>
                <a:cs typeface="Arial"/>
              </a:rPr>
              <a:t>, others)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/>
                <a:ea typeface="Times New Roman"/>
                <a:cs typeface="Arial"/>
              </a:rPr>
              <a:t>Fourth generation:- showed comparable activity to third  generation but more resistant to some β-lactamase (</a:t>
            </a:r>
            <a:r>
              <a:rPr lang="en-US" sz="2000" dirty="0" err="1">
                <a:latin typeface="Times New Roman"/>
                <a:ea typeface="Times New Roman"/>
                <a:cs typeface="Arial"/>
              </a:rPr>
              <a:t>cefepim</a:t>
            </a:r>
            <a:r>
              <a:rPr lang="en-US" sz="2000" dirty="0">
                <a:latin typeface="Times New Roman"/>
                <a:ea typeface="Times New Roman"/>
                <a:cs typeface="Arial"/>
              </a:rPr>
              <a:t>).</a:t>
            </a:r>
            <a:endParaRPr lang="en-US" sz="20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Arial"/>
              </a:rPr>
              <a:t> </a:t>
            </a:r>
            <a:endParaRPr lang="en-US" sz="20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2651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2208</TotalTime>
  <Words>912</Words>
  <Application>Microsoft Office PowerPoint</Application>
  <PresentationFormat>عرض على الشاشة (3:4)‏</PresentationFormat>
  <Paragraphs>103</Paragraphs>
  <Slides>19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1" baseType="lpstr">
      <vt:lpstr>Office Theme</vt:lpstr>
      <vt:lpstr>CS ChemDraw Drawing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By DR.Ahmed Saker 2o1O ;)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</dc:creator>
  <cp:lastModifiedBy>InteL</cp:lastModifiedBy>
  <cp:revision>116</cp:revision>
  <dcterms:created xsi:type="dcterms:W3CDTF">2014-10-12T05:31:15Z</dcterms:created>
  <dcterms:modified xsi:type="dcterms:W3CDTF">2019-03-23T19:38:59Z</dcterms:modified>
</cp:coreProperties>
</file>